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77" r:id="rId4"/>
    <p:sldId id="258" r:id="rId5"/>
    <p:sldId id="260" r:id="rId6"/>
    <p:sldId id="281" r:id="rId7"/>
    <p:sldId id="288" r:id="rId8"/>
    <p:sldId id="278" r:id="rId9"/>
    <p:sldId id="292" r:id="rId10"/>
    <p:sldId id="280" r:id="rId11"/>
    <p:sldId id="279" r:id="rId12"/>
    <p:sldId id="284" r:id="rId13"/>
    <p:sldId id="266" r:id="rId14"/>
    <p:sldId id="262" r:id="rId15"/>
    <p:sldId id="283" r:id="rId16"/>
    <p:sldId id="263" r:id="rId17"/>
    <p:sldId id="264" r:id="rId18"/>
    <p:sldId id="293" r:id="rId19"/>
    <p:sldId id="265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80680"/>
  </p:normalViewPr>
  <p:slideViewPr>
    <p:cSldViewPr snapToGrid="0">
      <p:cViewPr varScale="1">
        <p:scale>
          <a:sx n="102" d="100"/>
          <a:sy n="102" d="100"/>
        </p:scale>
        <p:origin x="28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DFBB6E-890B-D745-AB8A-AFD2EA7803A5}" type="datetimeFigureOut">
              <a:rPr lang="en-US" smtClean="0"/>
              <a:t>4/27/24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503D1E-DF3E-E343-A401-6741E7817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5936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effectLst/>
                <a:latin typeface="NimbusRomNo9L"/>
              </a:rPr>
              <a:t>lack of a sufficient volume of 3D data for training </a:t>
            </a:r>
            <a:endParaRPr lang="en-US" dirty="0"/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effectLst/>
                <a:latin typeface="NimbusRomNo9L"/>
              </a:rPr>
              <a:t>choice of representation ?</a:t>
            </a:r>
            <a:endParaRPr lang="en-US" dirty="0"/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effectLst/>
                <a:latin typeface="NimbusRomNo9L"/>
              </a:rPr>
              <a:t>different views of the same object with known cameras 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503D1E-DF3E-E343-A401-6741E7817FE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6542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38782-C587-F117-1A8E-CB7699867D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18C58-E74B-FC71-2E93-4AD44921AB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FB9BFB-44FB-65B2-469A-05D83F6CD9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506CF-D1DA-134E-900C-A8C5F4A731A3}" type="datetimeFigureOut">
              <a:rPr lang="en-US" smtClean="0"/>
              <a:t>4/27/24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189405-7F2E-50FA-1467-4CAA49A0B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B791C6-581F-1178-284B-176B6687E5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9EE8E-7426-C048-9B54-D01385B440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9451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722556-FAF0-1E41-3A28-17E3D4D4A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903014-2497-91DF-9A7C-6E091F333F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5ACAD1-1FD6-D8D0-0A8F-42503DFB70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506CF-D1DA-134E-900C-A8C5F4A731A3}" type="datetimeFigureOut">
              <a:rPr lang="en-US" smtClean="0"/>
              <a:t>4/27/24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616B13-0903-7480-7F3E-00D1F39E2F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0924CE-FEED-2370-1F35-BA20CCA734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9EE8E-7426-C048-9B54-D01385B440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4493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78CFDF9-D2F5-6D3F-C99B-278FAC6C0BC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5C4F22-484E-A079-396F-1311CEA9AE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3D307F-063F-FD33-A30D-0D830246E1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506CF-D1DA-134E-900C-A8C5F4A731A3}" type="datetimeFigureOut">
              <a:rPr lang="en-US" smtClean="0"/>
              <a:t>4/27/24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737290-71F1-9CD4-695E-1085A25F95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DA4144-3189-2376-24D0-06B02EF1B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9EE8E-7426-C048-9B54-D01385B440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0019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67DB8B-C3CA-F11F-F0F4-C35F526A2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F45560-3E6E-8CBB-A6C9-6903CF1F2D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870895-2C11-60C2-2FAE-EFCDF4CAF9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506CF-D1DA-134E-900C-A8C5F4A731A3}" type="datetimeFigureOut">
              <a:rPr lang="en-US" smtClean="0"/>
              <a:t>4/27/24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71D38C-5599-E531-DA96-148B0A4159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46FA7C-F8D1-430F-DEB5-0186B5308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9EE8E-7426-C048-9B54-D01385B440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223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8FC1AB-0C39-8B6D-FBBA-779C9E2C05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A8224A-29C7-2253-8DA3-011F20F8E5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9B7C68-1BFA-05A2-CC09-88E3B401E6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506CF-D1DA-134E-900C-A8C5F4A731A3}" type="datetimeFigureOut">
              <a:rPr lang="en-US" smtClean="0"/>
              <a:t>4/27/24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A34F12-43CE-79A8-B153-E2C634590A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60C9B2-6966-1FA6-C8C6-0F400034B9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9EE8E-7426-C048-9B54-D01385B440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6726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760640-427C-F79F-9D53-0E6602004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4AE4CD-67B6-C926-3157-A96743C526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5EDA49-7251-E874-0DDB-9514C3E7E5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726D6B-1DB8-F60B-48D6-F2691BB8F3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506CF-D1DA-134E-900C-A8C5F4A731A3}" type="datetimeFigureOut">
              <a:rPr lang="en-US" smtClean="0"/>
              <a:t>4/27/24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84FB34-7FDE-B709-D601-029F4A395A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699F34-7D99-1CAC-F987-3D463E2DD0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9EE8E-7426-C048-9B54-D01385B440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1132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ED125-7069-E4F0-CF49-2BC77AAD78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4A6B76-EB55-2799-8B1E-FD224FED88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FC44EA-3CC7-C41A-D446-0B2CF53FE5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215C5F5-696B-6660-723E-30A70EEE51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327BB5C-F7D2-6918-07F7-3D16B2C243A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4B2930C-97C7-D1FB-2202-03DCC933CB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506CF-D1DA-134E-900C-A8C5F4A731A3}" type="datetimeFigureOut">
              <a:rPr lang="en-US" smtClean="0"/>
              <a:t>4/27/24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972C5F7-CA78-60F8-66EA-8AD998AF01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105D7BB-B8B1-6F9C-2386-A276B6FB7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9EE8E-7426-C048-9B54-D01385B440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3734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E11D12-2E47-7A49-3015-1E98FAC09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E460BFC-15AC-5DBC-ACDA-E4291A52CA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506CF-D1DA-134E-900C-A8C5F4A731A3}" type="datetimeFigureOut">
              <a:rPr lang="en-US" smtClean="0"/>
              <a:t>4/27/24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10527D-8224-CCDE-85BB-DD79023AD2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DC6F50-506A-D4EA-4147-B80A2B595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9EE8E-7426-C048-9B54-D01385B440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0550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DD3A339-A911-87D3-4717-DD0BF46C19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506CF-D1DA-134E-900C-A8C5F4A731A3}" type="datetimeFigureOut">
              <a:rPr lang="en-US" smtClean="0"/>
              <a:t>4/27/24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74CBA22-98A9-5D5A-B4B2-E9E8419871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87004-AC72-A176-7D86-07C1CB325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9EE8E-7426-C048-9B54-D01385B440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0197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0743E3-D81B-480C-5AAA-1649CCB630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A2A7AC-ACB4-52A4-E950-0182442F14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684201-3DC0-EDD2-4C04-DEB1A42DB1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448382-8A6C-3143-5685-B7AB18D36E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506CF-D1DA-134E-900C-A8C5F4A731A3}" type="datetimeFigureOut">
              <a:rPr lang="en-US" smtClean="0"/>
              <a:t>4/27/24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150250-29FD-990C-1302-7A74F1DF19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89F23C-0CC9-53D4-A14D-37936E886F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9EE8E-7426-C048-9B54-D01385B440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3905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46D3A-1E9E-E3FA-E010-02D2F2A341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F24CEA-8794-8049-8E2D-8A42762DDE2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FECE03-524E-EA5E-ECD0-6AD6A7BCEF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EF4F4A-019E-D872-8282-F563204799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506CF-D1DA-134E-900C-A8C5F4A731A3}" type="datetimeFigureOut">
              <a:rPr lang="en-US" smtClean="0"/>
              <a:t>4/27/24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B5231A-0CF9-2965-1DCD-2846E63442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D88C99-8DD4-04E5-48E4-5081B58BD9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9EE8E-7426-C048-9B54-D01385B440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7224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D00950F-695F-C88E-6134-96435C24F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E7160A-B99E-1E6C-3347-DBD41FC851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A1A815-807B-88BF-A354-2F218B04409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D1506CF-D1DA-134E-900C-A8C5F4A731A3}" type="datetimeFigureOut">
              <a:rPr lang="en-US" smtClean="0"/>
              <a:t>4/27/24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3C5E5F-4923-20F1-5E5C-505EFB017A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DB3976-DEEB-02E3-9401-D56BF9BE7E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D59EE8E-7426-C048-9B54-D01385B440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7404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holodiffusion.github.io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video" Target="../media/media5.mp4"/><Relationship Id="rId13" Type="http://schemas.microsoft.com/office/2007/relationships/media" Target="../media/media8.mp4"/><Relationship Id="rId18" Type="http://schemas.openxmlformats.org/officeDocument/2006/relationships/image" Target="../media/image26.png"/><Relationship Id="rId3" Type="http://schemas.microsoft.com/office/2007/relationships/media" Target="../media/media3.mp4"/><Relationship Id="rId21" Type="http://schemas.openxmlformats.org/officeDocument/2006/relationships/image" Target="../media/image29.png"/><Relationship Id="rId7" Type="http://schemas.microsoft.com/office/2007/relationships/media" Target="../media/media5.mp4"/><Relationship Id="rId12" Type="http://schemas.openxmlformats.org/officeDocument/2006/relationships/video" Target="../media/media7.mp4"/><Relationship Id="rId17" Type="http://schemas.openxmlformats.org/officeDocument/2006/relationships/slideLayout" Target="../slideLayouts/slideLayout2.xml"/><Relationship Id="rId25" Type="http://schemas.openxmlformats.org/officeDocument/2006/relationships/image" Target="../media/image33.png"/><Relationship Id="rId2" Type="http://schemas.openxmlformats.org/officeDocument/2006/relationships/video" Target="../media/media2.mp4"/><Relationship Id="rId16" Type="http://schemas.openxmlformats.org/officeDocument/2006/relationships/video" Target="../media/media9.mp4"/><Relationship Id="rId20" Type="http://schemas.openxmlformats.org/officeDocument/2006/relationships/image" Target="../media/image28.png"/><Relationship Id="rId1" Type="http://schemas.microsoft.com/office/2007/relationships/media" Target="../media/media2.mp4"/><Relationship Id="rId6" Type="http://schemas.openxmlformats.org/officeDocument/2006/relationships/video" Target="../media/media4.mp4"/><Relationship Id="rId11" Type="http://schemas.microsoft.com/office/2007/relationships/media" Target="../media/media7.mp4"/><Relationship Id="rId24" Type="http://schemas.openxmlformats.org/officeDocument/2006/relationships/image" Target="../media/image32.png"/><Relationship Id="rId5" Type="http://schemas.microsoft.com/office/2007/relationships/media" Target="../media/media4.mp4"/><Relationship Id="rId15" Type="http://schemas.microsoft.com/office/2007/relationships/media" Target="../media/media9.mp4"/><Relationship Id="rId23" Type="http://schemas.openxmlformats.org/officeDocument/2006/relationships/image" Target="../media/image31.png"/><Relationship Id="rId10" Type="http://schemas.openxmlformats.org/officeDocument/2006/relationships/video" Target="../media/media6.mp4"/><Relationship Id="rId19" Type="http://schemas.openxmlformats.org/officeDocument/2006/relationships/image" Target="../media/image27.png"/><Relationship Id="rId4" Type="http://schemas.openxmlformats.org/officeDocument/2006/relationships/video" Target="../media/media3.mp4"/><Relationship Id="rId9" Type="http://schemas.microsoft.com/office/2007/relationships/media" Target="../media/media6.mp4"/><Relationship Id="rId14" Type="http://schemas.openxmlformats.org/officeDocument/2006/relationships/video" Target="../media/media8.mp4"/><Relationship Id="rId22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0415C93-5AEA-56F1-C525-DAF0C85C79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802" y="524874"/>
            <a:ext cx="10753593" cy="258313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0044F3B-B5C1-F4C0-ED42-2376EACE65F5}"/>
              </a:ext>
            </a:extLst>
          </p:cNvPr>
          <p:cNvSpPr txBox="1"/>
          <p:nvPr/>
        </p:nvSpPr>
        <p:spPr>
          <a:xfrm>
            <a:off x="5255064" y="4176584"/>
            <a:ext cx="16818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CVPR 2023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65F059-0065-DEB1-4038-6B694177BA62}"/>
              </a:ext>
            </a:extLst>
          </p:cNvPr>
          <p:cNvSpPr txBox="1"/>
          <p:nvPr/>
        </p:nvSpPr>
        <p:spPr>
          <a:xfrm>
            <a:off x="5214187" y="5359609"/>
            <a:ext cx="17636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Citations: 57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195690A-8838-13CF-151B-D381F76EC71A}"/>
              </a:ext>
            </a:extLst>
          </p:cNvPr>
          <p:cNvSpPr txBox="1"/>
          <p:nvPr/>
        </p:nvSpPr>
        <p:spPr>
          <a:xfrm>
            <a:off x="4065090" y="6333126"/>
            <a:ext cx="4061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holodiffusion.github.io</a:t>
            </a:r>
            <a:r>
              <a:rPr lang="en-US" dirty="0">
                <a:hlinkClick r:id="rId3"/>
              </a:rPr>
              <a:t>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7316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CE22168-0834-1822-7C89-9C1E09220D65}"/>
              </a:ext>
            </a:extLst>
          </p:cNvPr>
          <p:cNvSpPr txBox="1"/>
          <p:nvPr/>
        </p:nvSpPr>
        <p:spPr>
          <a:xfrm>
            <a:off x="437322" y="149087"/>
            <a:ext cx="18034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dirty="0">
                <a:effectLst/>
                <a:latin typeface="NimbusRomNo9L"/>
              </a:rPr>
              <a:t>HOLODIFFUSION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61C95A-BFC1-68B3-59DE-72BBD5444A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0764" y="35737"/>
            <a:ext cx="8631828" cy="682226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0380ECF-DC4D-9F96-3B23-F057409879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0764" y="17869"/>
            <a:ext cx="8564881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D24DF6F-1720-598C-02BF-04F8881B6B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0764" y="0"/>
            <a:ext cx="8766494" cy="68401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7799D21-02EF-43E6-90D8-76ECB0DCD3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53290" y="0"/>
            <a:ext cx="8631198" cy="68222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4F97F42-7F25-A973-8665-C4F913A2FC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53290" y="-17870"/>
            <a:ext cx="8766494" cy="6869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299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DD937A7-FB60-C413-86B1-A270CE5B00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2550" y="363255"/>
            <a:ext cx="4914031" cy="115118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F092B0D-2B29-9389-6AA6-487ED2AB4E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648458"/>
            <a:ext cx="12183756" cy="4846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7777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933C11E-5E65-50B9-BF89-3FF98676DD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2597" y="194066"/>
            <a:ext cx="5212915" cy="10293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73E3460-C90B-AF07-D1E9-7D586A2E59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5" y="1450978"/>
            <a:ext cx="12185355" cy="4522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9247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14E9E80-1323-0358-9940-C104BD3CB114}"/>
              </a:ext>
            </a:extLst>
          </p:cNvPr>
          <p:cNvSpPr txBox="1"/>
          <p:nvPr/>
        </p:nvSpPr>
        <p:spPr>
          <a:xfrm>
            <a:off x="367748" y="208722"/>
            <a:ext cx="3733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Experiments: </a:t>
            </a:r>
            <a:r>
              <a:rPr lang="en-US" sz="1800" b="0" dirty="0">
                <a:effectLst/>
                <a:latin typeface="NimbusRomNo9L"/>
              </a:rPr>
              <a:t>Datasets and baselines 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A67B83-6596-8320-B340-15429D97291C}"/>
              </a:ext>
            </a:extLst>
          </p:cNvPr>
          <p:cNvSpPr txBox="1"/>
          <p:nvPr/>
        </p:nvSpPr>
        <p:spPr>
          <a:xfrm>
            <a:off x="566530" y="1093304"/>
            <a:ext cx="992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effectLst/>
                <a:latin typeface="NimbusRomNo9L"/>
              </a:rPr>
              <a:t>CO3Dv2 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C64B3BF-311B-7FC4-1F6E-3828C0099752}"/>
              </a:ext>
            </a:extLst>
          </p:cNvPr>
          <p:cNvSpPr txBox="1"/>
          <p:nvPr/>
        </p:nvSpPr>
        <p:spPr>
          <a:xfrm>
            <a:off x="1033670" y="1689652"/>
            <a:ext cx="360868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fly-around real-life videos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complete circle around the object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camera poses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object foreground masks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8E750F-B1C6-980C-F07F-1F49365C7710}"/>
              </a:ext>
            </a:extLst>
          </p:cNvPr>
          <p:cNvSpPr txBox="1"/>
          <p:nvPr/>
        </p:nvSpPr>
        <p:spPr>
          <a:xfrm>
            <a:off x="1152939" y="3538330"/>
            <a:ext cx="373249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effectLst/>
                <a:latin typeface="NimbusMonL"/>
              </a:rPr>
              <a:t>Apple</a:t>
            </a:r>
            <a:r>
              <a:rPr lang="en-US" sz="1800" dirty="0">
                <a:effectLst/>
                <a:latin typeface="NimbusRomNo9L"/>
              </a:rPr>
              <a:t>, </a:t>
            </a:r>
            <a:r>
              <a:rPr lang="en-US" sz="1800" dirty="0">
                <a:effectLst/>
                <a:latin typeface="NimbusMonL"/>
              </a:rPr>
              <a:t>Hydrant</a:t>
            </a:r>
            <a:r>
              <a:rPr lang="en-US" sz="1800" dirty="0">
                <a:effectLst/>
                <a:latin typeface="NimbusRomNo9L"/>
              </a:rPr>
              <a:t>, </a:t>
            </a:r>
            <a:r>
              <a:rPr lang="en-US" sz="1800" dirty="0">
                <a:effectLst/>
                <a:latin typeface="NimbusMonL"/>
              </a:rPr>
              <a:t>TeddyBear </a:t>
            </a:r>
            <a:r>
              <a:rPr lang="en-US" sz="1800" dirty="0">
                <a:effectLst/>
                <a:latin typeface="NimbusRomNo9L"/>
              </a:rPr>
              <a:t>and </a:t>
            </a:r>
            <a:r>
              <a:rPr lang="en-US" sz="1800" dirty="0">
                <a:effectLst/>
                <a:latin typeface="NimbusMonL"/>
              </a:rPr>
              <a:t>Donut</a:t>
            </a:r>
          </a:p>
          <a:p>
            <a:r>
              <a:rPr lang="en-US" sz="1800" dirty="0">
                <a:effectLst/>
                <a:latin typeface="NimbusRomNo9L"/>
              </a:rPr>
              <a:t>500 “train” videos </a:t>
            </a:r>
            <a:endParaRPr lang="en-US" dirty="0"/>
          </a:p>
          <a:p>
            <a:r>
              <a:rPr lang="en-US" sz="1800" dirty="0">
                <a:effectLst/>
                <a:latin typeface="CMR10"/>
              </a:rPr>
              <a:t>2</a:t>
            </a:r>
            <a:r>
              <a:rPr lang="en-US" sz="1800" dirty="0">
                <a:effectLst/>
                <a:latin typeface="NimbusRomNo9L"/>
              </a:rPr>
              <a:t>-to-</a:t>
            </a:r>
            <a:r>
              <a:rPr lang="en-US" sz="1800" dirty="0">
                <a:effectLst/>
                <a:latin typeface="CMR10"/>
              </a:rPr>
              <a:t>8 </a:t>
            </a:r>
            <a:r>
              <a:rPr lang="en-US" sz="1800" dirty="0">
                <a:effectLst/>
                <a:latin typeface="NimbusRomNo9L"/>
              </a:rPr>
              <a:t>V100 32GB GPUs for 2 weeks </a:t>
            </a:r>
            <a:r>
              <a:rPr lang="en-US" sz="1800" dirty="0">
                <a:effectLst/>
                <a:latin typeface="NimbusMonL"/>
              </a:rPr>
              <a:t> 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72C381-D0F2-772E-CF07-A6CA524B8F16}"/>
              </a:ext>
            </a:extLst>
          </p:cNvPr>
          <p:cNvSpPr txBox="1"/>
          <p:nvPr/>
        </p:nvSpPr>
        <p:spPr>
          <a:xfrm>
            <a:off x="765313" y="4880113"/>
            <a:ext cx="2678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effectLst/>
                <a:latin typeface="NimbusRomNo9L"/>
              </a:rPr>
              <a:t>pi-GAN, EG3D, and GET3D 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8DA0CF-8CE5-63F0-854D-0E7D25FB0966}"/>
              </a:ext>
            </a:extLst>
          </p:cNvPr>
          <p:cNvSpPr txBox="1"/>
          <p:nvPr/>
        </p:nvSpPr>
        <p:spPr>
          <a:xfrm>
            <a:off x="765313" y="5550800"/>
            <a:ext cx="32421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effectLst/>
                <a:latin typeface="NimbusRomNo9L"/>
              </a:rPr>
              <a:t>Frechet Inception Distance (FID) </a:t>
            </a:r>
            <a:endParaRPr lang="en-US" dirty="0"/>
          </a:p>
          <a:p>
            <a:r>
              <a:rPr lang="en-US" sz="1800" dirty="0">
                <a:effectLst/>
                <a:latin typeface="NimbusRomNo9L"/>
              </a:rPr>
              <a:t>Kernel Inception Distance (KID)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0018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851A930-9C62-7E24-12A9-7365BB886B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2397" y="0"/>
            <a:ext cx="75872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4230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pple_colour">
            <a:hlinkClick r:id="" action="ppaction://media"/>
            <a:extLst>
              <a:ext uri="{FF2B5EF4-FFF2-40B4-BE49-F238E27FC236}">
                <a16:creationId xmlns:a16="http://schemas.microsoft.com/office/drawing/2014/main" id="{602AE2B0-BD69-55E3-6929-8E3CBDB0BF8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0" y="0"/>
            <a:ext cx="2933396" cy="2933396"/>
          </a:xfrm>
          <a:prstGeom prst="rect">
            <a:avLst/>
          </a:prstGeom>
        </p:spPr>
      </p:pic>
      <p:pic>
        <p:nvPicPr>
          <p:cNvPr id="3" name="apple_shaded_depth">
            <a:hlinkClick r:id="" action="ppaction://media"/>
            <a:extLst>
              <a:ext uri="{FF2B5EF4-FFF2-40B4-BE49-F238E27FC236}">
                <a16:creationId xmlns:a16="http://schemas.microsoft.com/office/drawing/2014/main" id="{292266F7-63E9-A674-7714-263DA1268B4E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2933396" y="0"/>
            <a:ext cx="2933396" cy="2933396"/>
          </a:xfrm>
          <a:prstGeom prst="rect">
            <a:avLst/>
          </a:prstGeom>
        </p:spPr>
      </p:pic>
      <p:pic>
        <p:nvPicPr>
          <p:cNvPr id="5" name="hydrant_colour">
            <a:hlinkClick r:id="" action="ppaction://media"/>
            <a:extLst>
              <a:ext uri="{FF2B5EF4-FFF2-40B4-BE49-F238E27FC236}">
                <a16:creationId xmlns:a16="http://schemas.microsoft.com/office/drawing/2014/main" id="{9194457E-E19F-CED5-6FD2-32CB5FC5E8F3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20"/>
          <a:stretch>
            <a:fillRect/>
          </a:stretch>
        </p:blipFill>
        <p:spPr>
          <a:xfrm>
            <a:off x="6325208" y="0"/>
            <a:ext cx="2933396" cy="2933396"/>
          </a:xfrm>
          <a:prstGeom prst="rect">
            <a:avLst/>
          </a:prstGeom>
        </p:spPr>
      </p:pic>
      <p:pic>
        <p:nvPicPr>
          <p:cNvPr id="6" name="hydrant_shaded_depth">
            <a:hlinkClick r:id="" action="ppaction://media"/>
            <a:extLst>
              <a:ext uri="{FF2B5EF4-FFF2-40B4-BE49-F238E27FC236}">
                <a16:creationId xmlns:a16="http://schemas.microsoft.com/office/drawing/2014/main" id="{2635F3EB-FFC7-26CA-DAFC-2AACB861F727}"/>
              </a:ext>
            </a:extLst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21"/>
          <a:stretch>
            <a:fillRect/>
          </a:stretch>
        </p:blipFill>
        <p:spPr>
          <a:xfrm>
            <a:off x="9258604" y="1"/>
            <a:ext cx="2933396" cy="2933396"/>
          </a:xfrm>
          <a:prstGeom prst="rect">
            <a:avLst/>
          </a:prstGeom>
        </p:spPr>
      </p:pic>
      <p:pic>
        <p:nvPicPr>
          <p:cNvPr id="7" name="donut_colour">
            <a:hlinkClick r:id="" action="ppaction://media"/>
            <a:extLst>
              <a:ext uri="{FF2B5EF4-FFF2-40B4-BE49-F238E27FC236}">
                <a16:creationId xmlns:a16="http://schemas.microsoft.com/office/drawing/2014/main" id="{72FF7051-FA42-3820-A8E7-6DEAC5341C8A}"/>
              </a:ext>
            </a:extLst>
          </p:cNvPr>
          <p:cNvPicPr>
            <a:picLocks noChangeAspect="1"/>
          </p:cNvPicPr>
          <p:nvPr>
            <a:vide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22"/>
          <a:stretch>
            <a:fillRect/>
          </a:stretch>
        </p:blipFill>
        <p:spPr>
          <a:xfrm>
            <a:off x="6385464" y="3826680"/>
            <a:ext cx="2933396" cy="2933396"/>
          </a:xfrm>
          <a:prstGeom prst="rect">
            <a:avLst/>
          </a:prstGeom>
        </p:spPr>
      </p:pic>
      <p:pic>
        <p:nvPicPr>
          <p:cNvPr id="8" name="donut_shaded_depth">
            <a:hlinkClick r:id="" action="ppaction://media"/>
            <a:extLst>
              <a:ext uri="{FF2B5EF4-FFF2-40B4-BE49-F238E27FC236}">
                <a16:creationId xmlns:a16="http://schemas.microsoft.com/office/drawing/2014/main" id="{DFC68DF4-8DFD-4FE7-163A-D82C7024FEEB}"/>
              </a:ext>
            </a:extLst>
          </p:cNvPr>
          <p:cNvPicPr>
            <a:picLocks noChangeAspect="1"/>
          </p:cNvPicPr>
          <p:nvPr>
            <a:vide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23"/>
          <a:stretch>
            <a:fillRect/>
          </a:stretch>
        </p:blipFill>
        <p:spPr>
          <a:xfrm>
            <a:off x="9318860" y="3924603"/>
            <a:ext cx="2933396" cy="2933396"/>
          </a:xfrm>
          <a:prstGeom prst="rect">
            <a:avLst/>
          </a:prstGeom>
        </p:spPr>
      </p:pic>
      <p:pic>
        <p:nvPicPr>
          <p:cNvPr id="9" name="banana_colour">
            <a:hlinkClick r:id="" action="ppaction://media"/>
            <a:extLst>
              <a:ext uri="{FF2B5EF4-FFF2-40B4-BE49-F238E27FC236}">
                <a16:creationId xmlns:a16="http://schemas.microsoft.com/office/drawing/2014/main" id="{509E4D17-C686-87FA-3F51-DE6826F3752B}"/>
              </a:ext>
            </a:extLst>
          </p:cNvPr>
          <p:cNvPicPr>
            <a:picLocks noChangeAspect="1"/>
          </p:cNvPicPr>
          <p:nvPr>
            <a:videoFile r:link="rId14"/>
            <p:extLst>
              <p:ext uri="{DAA4B4D4-6D71-4841-9C94-3DE7FCFB9230}">
                <p14:media xmlns:p14="http://schemas.microsoft.com/office/powerpoint/2010/main" r:embed="rId13"/>
              </p:ext>
            </p:extLst>
          </p:nvPr>
        </p:nvPicPr>
        <p:blipFill>
          <a:blip r:embed="rId24"/>
          <a:stretch>
            <a:fillRect/>
          </a:stretch>
        </p:blipFill>
        <p:spPr>
          <a:xfrm>
            <a:off x="14899" y="3924603"/>
            <a:ext cx="2933397" cy="2933397"/>
          </a:xfrm>
          <a:prstGeom prst="rect">
            <a:avLst/>
          </a:prstGeom>
        </p:spPr>
      </p:pic>
      <p:pic>
        <p:nvPicPr>
          <p:cNvPr id="10" name="banana_shaded_depth">
            <a:hlinkClick r:id="" action="ppaction://media"/>
            <a:extLst>
              <a:ext uri="{FF2B5EF4-FFF2-40B4-BE49-F238E27FC236}">
                <a16:creationId xmlns:a16="http://schemas.microsoft.com/office/drawing/2014/main" id="{D2B989BC-DFB5-5BF8-EB23-654258620260}"/>
              </a:ext>
            </a:extLst>
          </p:cNvPr>
          <p:cNvPicPr>
            <a:picLocks noChangeAspect="1"/>
          </p:cNvPicPr>
          <p:nvPr>
            <a:videoFile r:link="rId16"/>
            <p:extLst>
              <p:ext uri="{DAA4B4D4-6D71-4841-9C94-3DE7FCFB9230}">
                <p14:media xmlns:p14="http://schemas.microsoft.com/office/powerpoint/2010/main" r:embed="rId15"/>
              </p:ext>
            </p:extLst>
          </p:nvPr>
        </p:nvPicPr>
        <p:blipFill>
          <a:blip r:embed="rId25"/>
          <a:stretch>
            <a:fillRect/>
          </a:stretch>
        </p:blipFill>
        <p:spPr>
          <a:xfrm>
            <a:off x="2933394" y="3826678"/>
            <a:ext cx="2933398" cy="2933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003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5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05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05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105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105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105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105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4" dur="105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5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36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7" fill="hold">
                      <p:stCondLst>
                        <p:cond delay="0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0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41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4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3" fill="hold">
                      <p:stCondLst>
                        <p:cond delay="0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4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4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9" fill="hold">
                      <p:stCondLst>
                        <p:cond delay="0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5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53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54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5" fill="hold">
                      <p:stCondLst>
                        <p:cond delay="0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58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59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60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1" fill="hold">
                      <p:stCondLst>
                        <p:cond delay="0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4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65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66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7" fill="hold">
                      <p:stCondLst>
                        <p:cond delay="0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70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71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7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3" fill="hold">
                      <p:stCondLst>
                        <p:cond delay="0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7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7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7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9" fill="hold">
                      <p:stCondLst>
                        <p:cond delay="0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8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CC2C2A3-23FE-6E74-00D3-58A0989C4C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217" y="463475"/>
            <a:ext cx="9750287" cy="639452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4C4D456-AB60-AD15-7301-C1BD00D7785E}"/>
              </a:ext>
            </a:extLst>
          </p:cNvPr>
          <p:cNvSpPr txBox="1"/>
          <p:nvPr/>
        </p:nvSpPr>
        <p:spPr>
          <a:xfrm>
            <a:off x="2773017" y="0"/>
            <a:ext cx="60348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effectLst/>
                <a:latin typeface="NimbusRomNo9L"/>
              </a:rPr>
              <a:t>produces the most appealing, consistent and realistic samples 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72013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41F733F-5D21-4E00-CD3B-319779C077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8014"/>
          <a:stretch/>
        </p:blipFill>
        <p:spPr>
          <a:xfrm>
            <a:off x="96169" y="152398"/>
            <a:ext cx="11999661" cy="342568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218A9F5-967C-04CD-B4AE-B7AED5171C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4399"/>
          <a:stretch/>
        </p:blipFill>
        <p:spPr>
          <a:xfrm>
            <a:off x="96168" y="3700671"/>
            <a:ext cx="11999661" cy="3004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114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C026758-41E1-945C-F4DE-1927B36091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3475"/>
          <a:stretch/>
        </p:blipFill>
        <p:spPr>
          <a:xfrm>
            <a:off x="177634" y="1089764"/>
            <a:ext cx="11947654" cy="125260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95F55DE-ED7E-E800-D056-41BAEE04D6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298"/>
          <a:stretch/>
        </p:blipFill>
        <p:spPr>
          <a:xfrm>
            <a:off x="122173" y="2342367"/>
            <a:ext cx="11947654" cy="36221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80D2455-8262-B7AC-4794-AEFA2F8DA9E6}"/>
              </a:ext>
            </a:extLst>
          </p:cNvPr>
          <p:cNvSpPr txBox="1"/>
          <p:nvPr/>
        </p:nvSpPr>
        <p:spPr>
          <a:xfrm>
            <a:off x="876822" y="388307"/>
            <a:ext cx="36423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Limitations and future work</a:t>
            </a:r>
          </a:p>
        </p:txBody>
      </p:sp>
    </p:spTree>
    <p:extLst>
      <p:ext uri="{BB962C8B-B14F-4D97-AF65-F5344CB8AC3E}">
        <p14:creationId xmlns:p14="http://schemas.microsoft.com/office/powerpoint/2010/main" val="3521076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D5C096E-D244-5B0E-5086-1DEF2D15FDCF}"/>
              </a:ext>
            </a:extLst>
          </p:cNvPr>
          <p:cNvSpPr txBox="1"/>
          <p:nvPr/>
        </p:nvSpPr>
        <p:spPr>
          <a:xfrm>
            <a:off x="5376893" y="2912165"/>
            <a:ext cx="143821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434241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15937CF-F1D9-229B-2D5F-55F09E5850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182275"/>
            <a:ext cx="12197964" cy="36757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F9BD344-0AF1-EEA6-52EC-F450F3607E9C}"/>
              </a:ext>
            </a:extLst>
          </p:cNvPr>
          <p:cNvSpPr txBox="1"/>
          <p:nvPr/>
        </p:nvSpPr>
        <p:spPr>
          <a:xfrm>
            <a:off x="283831" y="157657"/>
            <a:ext cx="81377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Diffusion </a:t>
            </a:r>
            <a:r>
              <a:rPr lang="en-US" sz="32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 </a:t>
            </a:r>
            <a:r>
              <a:rPr lang="en-US" sz="32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generative modeling of 2D images 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2CCE20-3AF6-0314-E8F0-80D70E54AC1D}"/>
              </a:ext>
            </a:extLst>
          </p:cNvPr>
          <p:cNvSpPr txBox="1"/>
          <p:nvPr/>
        </p:nvSpPr>
        <p:spPr>
          <a:xfrm>
            <a:off x="967228" y="919641"/>
            <a:ext cx="464986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en-US" sz="2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large quantity of 3D training data 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itchFamily="2" charset="2"/>
              <a:buChar char="v"/>
            </a:pPr>
            <a:r>
              <a:rPr lang="en-US" sz="2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memory and compute complexity</a:t>
            </a:r>
          </a:p>
          <a:p>
            <a:pPr marL="285750" indent="-285750">
              <a:buFont typeface="Wingdings" pitchFamily="2" charset="2"/>
              <a:buChar char="v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standard representation</a:t>
            </a:r>
            <a:r>
              <a:rPr lang="en-US" sz="2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285750" indent="-285750">
              <a:buFont typeface="Wingdings" pitchFamily="2" charset="2"/>
              <a:buChar char="v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Non-standard co-ordinate frames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EEF4F4-3248-7DBF-252A-6B66692C319D}"/>
              </a:ext>
            </a:extLst>
          </p:cNvPr>
          <p:cNvSpPr txBox="1"/>
          <p:nvPr/>
        </p:nvSpPr>
        <p:spPr>
          <a:xfrm>
            <a:off x="5781592" y="2073802"/>
            <a:ext cx="630332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en-US" sz="2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only posed 2D images for supervision 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itchFamily="2" charset="2"/>
              <a:buChar char="ü"/>
            </a:pPr>
            <a:r>
              <a:rPr lang="en-US" sz="2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decouples model memory from spatial memory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2470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ega_samples_grid_2_slow">
            <a:hlinkClick r:id="" action="ppaction://media"/>
            <a:extLst>
              <a:ext uri="{FF2B5EF4-FFF2-40B4-BE49-F238E27FC236}">
                <a16:creationId xmlns:a16="http://schemas.microsoft.com/office/drawing/2014/main" id="{BA176A10-9E9F-E80F-08E9-29DAA4099AB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032354"/>
            <a:ext cx="12192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968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9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778914C-6620-219C-9B25-F6ED4BDE32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069" y="1162879"/>
            <a:ext cx="12185355" cy="4522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7223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4107D62-B851-41FC-B390-7797A60C9D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725" y="795217"/>
            <a:ext cx="9805761" cy="127090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9EB79F3-DCD9-1F72-CB0E-29111A72F030}"/>
              </a:ext>
            </a:extLst>
          </p:cNvPr>
          <p:cNvSpPr txBox="1"/>
          <p:nvPr/>
        </p:nvSpPr>
        <p:spPr>
          <a:xfrm>
            <a:off x="349052" y="243382"/>
            <a:ext cx="118681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Denoising Diffusion Probabilistic Model  </a:t>
            </a:r>
            <a:r>
              <a:rPr lang="en-US" sz="2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 </a:t>
            </a:r>
            <a:r>
              <a:rPr lang="en-US" sz="2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noising transitions (using a Gaussian distribution)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0F08AD8-214E-A93B-4E91-4D9A525291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353" y="2829808"/>
            <a:ext cx="10359025" cy="112175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03651FF-3742-D0CD-F8BF-3BB50583B7C1}"/>
              </a:ext>
            </a:extLst>
          </p:cNvPr>
          <p:cNvSpPr txBox="1"/>
          <p:nvPr/>
        </p:nvSpPr>
        <p:spPr>
          <a:xfrm>
            <a:off x="651353" y="2246457"/>
            <a:ext cx="46233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Samples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 </a:t>
            </a:r>
            <a:r>
              <a:rPr lang="en-US" sz="2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reparameterization trick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754386D-115C-F5F0-1ADB-B373066E7D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457" y="4974000"/>
            <a:ext cx="10776921" cy="124575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07F1E91-FE30-9140-B800-26415B18813E}"/>
              </a:ext>
            </a:extLst>
          </p:cNvPr>
          <p:cNvSpPr txBox="1"/>
          <p:nvPr/>
        </p:nvSpPr>
        <p:spPr>
          <a:xfrm>
            <a:off x="651353" y="4188766"/>
            <a:ext cx="62840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reverse denoising (using a Gaussian distribution) 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8032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0EEAE31-B198-DE44-381A-004F2411A2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-3007"/>
            <a:ext cx="8675318" cy="6861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8149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A74E217-6FB2-D0F2-46A3-2526A24519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549" y="678530"/>
            <a:ext cx="10834357" cy="13945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7FB1F42-3B8B-5272-45F2-4AF6344AE01E}"/>
              </a:ext>
            </a:extLst>
          </p:cNvPr>
          <p:cNvSpPr txBox="1"/>
          <p:nvPr/>
        </p:nvSpPr>
        <p:spPr>
          <a:xfrm>
            <a:off x="601249" y="150312"/>
            <a:ext cx="21323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2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oise schedule 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D4C934-A018-3AE3-01BA-8A6FFA5C7F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549" y="2681149"/>
            <a:ext cx="10722341" cy="17374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626AA05-D0DA-8E20-0077-239811EDF0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0555" y="5330092"/>
            <a:ext cx="9751932" cy="137759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DCEDC63-F0E0-B01C-53DD-35B02E0E5550}"/>
              </a:ext>
            </a:extLst>
          </p:cNvPr>
          <p:cNvSpPr txBox="1"/>
          <p:nvPr/>
        </p:nvSpPr>
        <p:spPr>
          <a:xfrm>
            <a:off x="764088" y="5060515"/>
            <a:ext cx="13087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Training 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0931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145A796-D522-33B5-1882-15B1D3A4F0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657" y="918031"/>
            <a:ext cx="11796685" cy="579591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0BD90D1-3FF7-44DF-8C0A-6C508EDBDE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9844" y="0"/>
            <a:ext cx="5492311" cy="1193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8429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E65E9E8-32CE-7FA6-F995-10A87D65EF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372" y="562698"/>
            <a:ext cx="9179727" cy="128366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42219E9-469B-CCB9-EEA5-F032AF2FDA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0890" y="2930090"/>
            <a:ext cx="8050209" cy="99782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640749D-3203-A3F5-590A-ED57898D65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580" y="4985359"/>
            <a:ext cx="9468519" cy="10856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007356D-7AC3-2165-3A38-4D3379D69E9C}"/>
              </a:ext>
            </a:extLst>
          </p:cNvPr>
          <p:cNvSpPr txBox="1"/>
          <p:nvPr/>
        </p:nvSpPr>
        <p:spPr>
          <a:xfrm>
            <a:off x="776614" y="150312"/>
            <a:ext cx="14398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Sampling 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442786-CFA3-54AC-E735-8604D73449DC}"/>
              </a:ext>
            </a:extLst>
          </p:cNvPr>
          <p:cNvSpPr txBox="1"/>
          <p:nvPr/>
        </p:nvSpPr>
        <p:spPr>
          <a:xfrm>
            <a:off x="776614" y="4242859"/>
            <a:ext cx="3942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2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ootstrapped photometric loss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04001E-0CB8-1699-48C8-B90FEA9191E2}"/>
              </a:ext>
            </a:extLst>
          </p:cNvPr>
          <p:cNvSpPr txBox="1"/>
          <p:nvPr/>
        </p:nvSpPr>
        <p:spPr>
          <a:xfrm>
            <a:off x="776614" y="2106170"/>
            <a:ext cx="22429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2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hotometric loss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1253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4256</TotalTime>
  <Words>181</Words>
  <Application>Microsoft Macintosh PowerPoint</Application>
  <PresentationFormat>Widescreen</PresentationFormat>
  <Paragraphs>40</Paragraphs>
  <Slides>19</Slides>
  <Notes>1</Notes>
  <HiddenSlides>0</HiddenSlides>
  <MMClips>9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8" baseType="lpstr">
      <vt:lpstr>Aptos</vt:lpstr>
      <vt:lpstr>Aptos Display</vt:lpstr>
      <vt:lpstr>Arial</vt:lpstr>
      <vt:lpstr>CMR10</vt:lpstr>
      <vt:lpstr>NimbusMonL</vt:lpstr>
      <vt:lpstr>NimbusRomNo9L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Shivanand Venkanna Sheshappanavar</dc:creator>
  <cp:lastModifiedBy>Shivanand Venkanna Sheshappanavar</cp:lastModifiedBy>
  <cp:revision>60</cp:revision>
  <dcterms:created xsi:type="dcterms:W3CDTF">2024-04-13T21:32:04Z</dcterms:created>
  <dcterms:modified xsi:type="dcterms:W3CDTF">2024-04-29T14:22:15Z</dcterms:modified>
</cp:coreProperties>
</file>